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Over the course of this project we became experts in filtration...spreadsheet filtration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Ben</a:t>
            </a:r>
          </a:p>
          <a:p>
            <a:pPr indent="0" lvl="0" marL="0">
              <a:spcBef>
                <a:spcPts val="0"/>
              </a:spcBef>
              <a:buNone/>
            </a:pPr>
            <a:r>
              <a:t/>
            </a:r>
            <a:endParaRPr/>
          </a:p>
          <a:p>
            <a:pPr indent="0" lvl="0" marL="0">
              <a:spcBef>
                <a:spcPts val="0"/>
              </a:spcBef>
              <a:buNone/>
            </a:pPr>
            <a:r>
              <a:rPr lang="en"/>
              <a:t>Not too close to the coast, located in the rural more mountainous regions of PR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Thomas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Thomas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Clare</a:t>
            </a:r>
          </a:p>
          <a:p>
            <a:pPr indent="0" lvl="0" marL="0">
              <a:spcBef>
                <a:spcPts val="0"/>
              </a:spcBef>
              <a:buNone/>
            </a:pPr>
            <a:r>
              <a:rPr lang="en"/>
              <a:t>-Having the violations in one, easy-to-sort place means search for a set of criteria becomes really easy to sort out what you want and look at several things to determine what is needed.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Clare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Clare</a:t>
            </a:r>
          </a:p>
          <a:p>
            <a:pPr indent="0" lvl="0" marL="0">
              <a:spcBef>
                <a:spcPts val="0"/>
              </a:spcBef>
              <a:buNone/>
            </a:pPr>
            <a:r>
              <a:t/>
            </a:r>
            <a:endParaRPr/>
          </a:p>
          <a:p>
            <a:pPr indent="0" lvl="0" marL="0">
              <a:spcBef>
                <a:spcPts val="0"/>
              </a:spcBef>
              <a:buNone/>
            </a:pPr>
            <a:r>
              <a:rPr lang="en"/>
              <a:t>Our focus is on the out of the network non-PRASA systems, because they are not overseen by the government other than testing and regulatory requirements. In general they are less reliable as water systems, in terms of frequency of violations.</a:t>
            </a:r>
          </a:p>
          <a:p>
            <a:pPr indent="0" lvl="0" marL="0">
              <a:spcBef>
                <a:spcPts val="0"/>
              </a:spcBef>
              <a:buNone/>
            </a:pPr>
            <a:r>
              <a:rPr lang="en"/>
              <a:t>With the Hurricane, having water even when the power goes down is something important which is why an AC plant might make sense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Clare</a:t>
            </a:r>
          </a:p>
          <a:p>
            <a:pPr indent="0" lvl="0" marL="0">
              <a:spcBef>
                <a:spcPts val="0"/>
              </a:spcBef>
              <a:buNone/>
            </a:pPr>
            <a:r>
              <a:t/>
            </a:r>
            <a:endParaRPr/>
          </a:p>
          <a:p>
            <a:pPr indent="0" lvl="0" marL="0">
              <a:spcBef>
                <a:spcPts val="0"/>
              </a:spcBef>
              <a:buNone/>
            </a:pPr>
            <a:r>
              <a:rPr lang="en"/>
              <a:t>B/c this is what AC plants are capable of treating</a:t>
            </a:r>
          </a:p>
          <a:p>
            <a:pPr indent="0" lvl="0" marL="0">
              <a:spcBef>
                <a:spcPts val="0"/>
              </a:spcBef>
              <a:buNone/>
            </a:pPr>
            <a:r>
              <a:rPr lang="en"/>
              <a:t>-assuming up to 10 1L/s plants can be combined in series leading to 10*300 people per plant</a:t>
            </a:r>
          </a:p>
          <a:p>
            <a:pPr indent="0" lvl="0" marL="0">
              <a:spcBef>
                <a:spcPts val="0"/>
              </a:spcBef>
              <a:buNone/>
            </a:pPr>
            <a:r>
              <a:rPr lang="en"/>
              <a:t>Other EPA water system designations include transient non-community and non-transient non-community</a:t>
            </a:r>
          </a:p>
          <a:p>
            <a:pPr indent="0" lvl="0" marL="0">
              <a:spcBef>
                <a:spcPts val="0"/>
              </a:spcBef>
              <a:buNone/>
            </a:pPr>
            <a:r>
              <a:rPr lang="en"/>
              <a:t>CCR only listed plants and where to find them, but not able to sort by system designation or violation type</a:t>
            </a:r>
          </a:p>
          <a:p>
            <a:pPr indent="0" lvl="0" marL="0">
              <a:spcBef>
                <a:spcPts val="0"/>
              </a:spcBef>
              <a:buNone/>
            </a:pPr>
            <a:r>
              <a:rPr lang="en"/>
              <a:t>Data goes back many years, but to make it approachable to us we decided only to look at violations within the past 5 years</a:t>
            </a:r>
          </a:p>
          <a:p>
            <a:pPr indent="0" lvl="0" mar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lnSpc>
                <a:spcPct val="115000"/>
              </a:lnSpc>
              <a:spcBef>
                <a:spcPts val="0"/>
              </a:spcBef>
              <a:buNone/>
            </a:pPr>
            <a:r>
              <a:rPr lang="en">
                <a:solidFill>
                  <a:schemeClr val="dk1"/>
                </a:solidFill>
              </a:rPr>
              <a:t>Ben</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Total coliform rule is a rule stemming from the need to keep coliforms out of drinking water. The presence of coliforms in water may indicate the presence of disease-causing organisms in the water.</a:t>
            </a:r>
          </a:p>
          <a:p>
            <a:pPr indent="0" lvl="0" marL="0" rtl="0">
              <a:lnSpc>
                <a:spcPct val="115000"/>
              </a:lnSpc>
              <a:spcBef>
                <a:spcPts val="0"/>
              </a:spcBef>
              <a:buNone/>
            </a:pPr>
            <a:r>
              <a:rPr lang="en">
                <a:solidFill>
                  <a:schemeClr val="dk1"/>
                </a:solidFill>
              </a:rPr>
              <a:t>-there are specific rules for number of samples that need to be collected</a:t>
            </a:r>
          </a:p>
          <a:p>
            <a:pPr indent="0" lvl="0" marL="0" rtl="0">
              <a:lnSpc>
                <a:spcPct val="115000"/>
              </a:lnSpc>
              <a:spcBef>
                <a:spcPts val="0"/>
              </a:spcBef>
              <a:buNone/>
            </a:pPr>
            <a:r>
              <a:rPr lang="en">
                <a:solidFill>
                  <a:schemeClr val="dk1"/>
                </a:solidFill>
              </a:rPr>
              <a:t>-if a given level of coliforms, then further samples and tests may have to be conducted for fecal coliforms or E coli</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Surface water treatment based on EPA rules about giardia lamblia and Legionella viruses, done through the treatment processes and filtration</a:t>
            </a:r>
          </a:p>
          <a:p>
            <a:pPr indent="0" lvl="0" marL="0" rtl="0">
              <a:lnSpc>
                <a:spcPct val="115000"/>
              </a:lnSpc>
              <a:spcBef>
                <a:spcPts val="0"/>
              </a:spcBef>
              <a:buNone/>
            </a:pPr>
            <a:r>
              <a:rPr lang="en">
                <a:solidFill>
                  <a:schemeClr val="dk1"/>
                </a:solidFill>
              </a:rPr>
              <a:t>-filter specific rules for turbidity of the water coming out of the plant</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The EPA has set rules to deal with lead and copper in water; for lead, the limit is 15 parts per billion (ppb) and for copper, the limit is 1.3 parts per million (ppm)</a:t>
            </a:r>
          </a:p>
          <a:p>
            <a:pPr indent="-69850" lvl="0" marL="0" rtl="0">
              <a:lnSpc>
                <a:spcPct val="115000"/>
              </a:lnSpc>
              <a:spcBef>
                <a:spcPts val="0"/>
              </a:spcBef>
              <a:buClr>
                <a:schemeClr val="dk1"/>
              </a:buClr>
              <a:buSzPts val="1100"/>
              <a:buFont typeface="Arial"/>
              <a:buNone/>
            </a:pPr>
            <a:r>
              <a:rPr lang="en">
                <a:solidFill>
                  <a:schemeClr val="dk1"/>
                </a:solidFill>
              </a:rPr>
              <a:t>-failure based on the treatment plant itself or if lead/copper detected in 10% of taps sampled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Ben</a:t>
            </a:r>
          </a:p>
          <a:p>
            <a:pPr indent="0" lvl="0" marL="0">
              <a:spcBef>
                <a:spcPts val="0"/>
              </a:spcBef>
              <a:buNone/>
            </a:pPr>
            <a:r>
              <a:t/>
            </a:r>
            <a:endParaRPr/>
          </a:p>
          <a:p>
            <a:pPr indent="0" lvl="0" marL="0">
              <a:spcBef>
                <a:spcPts val="0"/>
              </a:spcBef>
              <a:buNone/>
            </a:pPr>
            <a:r>
              <a:rPr lang="en"/>
              <a:t>Total coliform rule was violated every month tested over a 5 year period for many plants</a:t>
            </a:r>
          </a:p>
          <a:p>
            <a:pPr indent="0" lvl="0" marL="0">
              <a:spcBef>
                <a:spcPts val="0"/>
              </a:spcBef>
              <a:buNone/>
            </a:pPr>
            <a:r>
              <a:rPr lang="en"/>
              <a:t>-smaller plants failed more often</a:t>
            </a:r>
          </a:p>
          <a:p>
            <a:pPr indent="0" lvl="0" marL="0">
              <a:spcBef>
                <a:spcPts val="0"/>
              </a:spcBef>
              <a:buNone/>
            </a:pPr>
            <a:r>
              <a:t/>
            </a:r>
            <a:endParaRPr/>
          </a:p>
          <a:p>
            <a:pPr indent="0" lvl="0" marL="0">
              <a:spcBef>
                <a:spcPts val="0"/>
              </a:spcBef>
              <a:buNone/>
            </a:pPr>
            <a:r>
              <a:rPr lang="en"/>
              <a:t>Another common rule violation was the lead and copper rule, violated at 22 plants</a:t>
            </a:r>
          </a:p>
          <a:p>
            <a:pPr indent="0" lvl="0" marL="0">
              <a:spcBef>
                <a:spcPts val="0"/>
              </a:spcBef>
              <a:buNone/>
            </a:pPr>
            <a:r>
              <a:t/>
            </a:r>
            <a:endParaRPr/>
          </a:p>
          <a:p>
            <a:pPr indent="0" lvl="0" marL="0">
              <a:spcBef>
                <a:spcPts val="0"/>
              </a:spcBef>
              <a:buNone/>
            </a:pPr>
            <a:r>
              <a:rPr lang="en"/>
              <a:t>A third rule we looked at was the surface water rule and long term 2 (an addition to the surface water rule), which is a rule we believe AguaClara would have a significant impact on addressing</a:t>
            </a:r>
          </a:p>
          <a:p>
            <a:pPr indent="-298450" lvl="0" marL="457200">
              <a:spcBef>
                <a:spcPts val="0"/>
              </a:spcBef>
              <a:buSzPts val="1100"/>
              <a:buChar char="-"/>
            </a:pPr>
            <a:r>
              <a:rPr lang="en"/>
              <a:t>There were a total of 9 </a:t>
            </a:r>
            <a:r>
              <a:rPr lang="en"/>
              <a:t>violations</a:t>
            </a:r>
            <a:r>
              <a:rPr lang="en"/>
              <a:t> of those rules </a:t>
            </a:r>
          </a:p>
          <a:p>
            <a:pPr indent="0" lvl="0" marL="0">
              <a:spcBef>
                <a:spcPts val="0"/>
              </a:spcBef>
              <a:buNone/>
            </a:pPr>
            <a:r>
              <a:t/>
            </a:r>
            <a:endParaRPr/>
          </a:p>
          <a:p>
            <a:pPr indent="0" lvl="0" mar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Shape 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4" name="Shape 9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Thomas</a:t>
            </a:r>
          </a:p>
          <a:p>
            <a:pPr indent="0" lvl="0" marL="0">
              <a:spcBef>
                <a:spcPts val="0"/>
              </a:spcBef>
              <a:buNone/>
            </a:pPr>
            <a:r>
              <a:t/>
            </a:r>
            <a:endParaRPr/>
          </a:p>
          <a:p>
            <a:pPr indent="-298450" lvl="0" marL="457200" rtl="0">
              <a:spcBef>
                <a:spcPts val="0"/>
              </a:spcBef>
              <a:spcAft>
                <a:spcPts val="0"/>
              </a:spcAft>
              <a:buSzPts val="1100"/>
              <a:buChar char="-"/>
            </a:pPr>
            <a:r>
              <a:rPr lang="en"/>
              <a:t>Started from 2 reports, wanted to compile into format easiest to navigate</a:t>
            </a:r>
          </a:p>
          <a:p>
            <a:pPr indent="-298450" lvl="0" marL="457200">
              <a:spcBef>
                <a:spcPts val="0"/>
              </a:spcBef>
              <a:buSzPts val="1100"/>
              <a:buChar char="-"/>
            </a:pPr>
            <a:r>
              <a:rPr lang="en"/>
              <a:t>As people not super familiar with Puerto Rico’s geography, maps helped us find patterns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Shape 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0" name="Shape 1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Link to this map is public</a:t>
            </a:r>
          </a:p>
          <a:p>
            <a:pPr indent="-298450" lvl="0" marL="457200" rtl="0">
              <a:spcBef>
                <a:spcPts val="0"/>
              </a:spcBef>
              <a:spcAft>
                <a:spcPts val="0"/>
              </a:spcAft>
              <a:buSzPts val="1100"/>
              <a:buChar char="-"/>
            </a:pPr>
            <a:r>
              <a:rPr lang="en"/>
              <a:t>Different base maps</a:t>
            </a:r>
          </a:p>
          <a:p>
            <a:pPr indent="-298450" lvl="0" marL="457200" rtl="0">
              <a:spcBef>
                <a:spcPts val="0"/>
              </a:spcBef>
              <a:spcAft>
                <a:spcPts val="0"/>
              </a:spcAft>
              <a:buSzPts val="1100"/>
              <a:buChar char="-"/>
            </a:pPr>
            <a:r>
              <a:rPr lang="en"/>
              <a:t>Search and filter just like in the EPA reports</a:t>
            </a:r>
          </a:p>
          <a:p>
            <a:pPr indent="-298450" lvl="0" marL="457200" rtl="0">
              <a:spcBef>
                <a:spcPts val="0"/>
              </a:spcBef>
              <a:spcAft>
                <a:spcPts val="0"/>
              </a:spcAft>
              <a:buSzPts val="1100"/>
              <a:buChar char="-"/>
            </a:pPr>
            <a:r>
              <a:rPr lang="en"/>
              <a:t>Adds a spatial, visual aspect</a:t>
            </a:r>
          </a:p>
          <a:p>
            <a:pPr indent="-298450" lvl="0" marL="457200" rtl="0">
              <a:spcBef>
                <a:spcPts val="0"/>
              </a:spcBef>
              <a:buSzPts val="1100"/>
              <a:buChar char="-"/>
            </a:pPr>
            <a:r>
              <a:rPr lang="en"/>
              <a:t>Users can save their own versions of the map with their own display settings without changing the public version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Shape 1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 name="Shape 1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Filter capacity allows us to make decisions about which places to pursue AguaClara more actively</a:t>
            </a:r>
          </a:p>
          <a:p>
            <a:pPr indent="-298450" lvl="0" marL="457200" rtl="0">
              <a:spcBef>
                <a:spcPts val="0"/>
              </a:spcBef>
              <a:buSzPts val="1100"/>
              <a:buChar char="-"/>
            </a:pPr>
            <a:r>
              <a:rPr lang="en"/>
              <a:t>“Where” do we start?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Ben</a:t>
            </a:r>
          </a:p>
          <a:p>
            <a:pPr indent="0" lvl="0" marL="0" rtl="0">
              <a:spcBef>
                <a:spcPts val="0"/>
              </a:spcBef>
              <a:buNone/>
            </a:pPr>
            <a:r>
              <a:t/>
            </a:r>
            <a:endParaRPr/>
          </a:p>
          <a:p>
            <a:pPr indent="0" lvl="0" marL="0" rtl="0">
              <a:spcBef>
                <a:spcPts val="0"/>
              </a:spcBef>
              <a:buNone/>
            </a:pPr>
            <a:r>
              <a:rPr lang="en"/>
              <a:t>These were based on violation type (TC or SW), population served (&lt;3000), population density of surrounding area(&lt;1000) based on urban vs rural cutoff</a:t>
            </a:r>
          </a:p>
          <a:p>
            <a:pPr indent="0" lvl="0" marL="0" rtl="0">
              <a:spcBef>
                <a:spcPts val="0"/>
              </a:spcBef>
              <a:buNone/>
            </a:pPr>
            <a:r>
              <a:t/>
            </a:r>
            <a:endParaRPr/>
          </a:p>
          <a:p>
            <a:pPr indent="0" lvl="0" marL="0" rtl="0">
              <a:spcBef>
                <a:spcPts val="0"/>
              </a:spcBef>
              <a:buNone/>
            </a:pPr>
            <a:r>
              <a:rPr lang="en"/>
              <a:t>Although AguaClara plants use PVC and easily address lead and copper, as mentioned before, plants currently failing LCR were left out because it is not possible to know if they are not meeting the standard because of their components or the piping components of the end user. Both would result in a failure to meet the LCR. </a:t>
            </a:r>
          </a:p>
          <a:p>
            <a:pPr indent="0" lvl="0" marL="0" rtl="0">
              <a:spcBef>
                <a:spcPts val="0"/>
              </a:spcBef>
              <a:buNone/>
            </a:pPr>
            <a:r>
              <a:t/>
            </a:r>
            <a:endParaRPr/>
          </a:p>
          <a:p>
            <a:pPr indent="0" lvl="0" marL="0" rtl="0">
              <a:spcBef>
                <a:spcPts val="0"/>
              </a:spcBef>
              <a:buNone/>
            </a:pPr>
            <a:r>
              <a:rPr lang="en"/>
              <a:t>Image from Prefab 1L/s Fall 2017 Symposium Presentation</a:t>
            </a:r>
          </a:p>
          <a:p>
            <a:pPr indent="0" lvl="0" marL="0" rtl="0">
              <a:spcBef>
                <a:spcPts val="0"/>
              </a:spcBef>
              <a:buNone/>
            </a:pPr>
            <a:r>
              <a:t/>
            </a:r>
            <a:endParaRPr/>
          </a:p>
          <a:p>
            <a:pPr indent="0" lvl="0" marL="0" rtl="0">
              <a:spcBef>
                <a:spcPts val="0"/>
              </a:spcBef>
              <a:buNone/>
            </a:pPr>
            <a:r>
              <a:rPr lang="en"/>
              <a:t>2 plants for total coliform</a:t>
            </a:r>
          </a:p>
          <a:p>
            <a:pPr indent="0" lvl="0" marL="0" rtl="0">
              <a:spcBef>
                <a:spcPts val="0"/>
              </a:spcBef>
              <a:buNone/>
            </a:pPr>
            <a:r>
              <a:t/>
            </a:r>
            <a:endParaRPr/>
          </a:p>
          <a:p>
            <a:pPr indent="-295275" lvl="0" marL="457200" rtl="0">
              <a:lnSpc>
                <a:spcPct val="115000"/>
              </a:lnSpc>
              <a:spcBef>
                <a:spcPts val="0"/>
              </a:spcBef>
              <a:buClr>
                <a:schemeClr val="dk1"/>
              </a:buClr>
              <a:buSzPts val="1050"/>
              <a:buAutoNum type="arabicPeriod"/>
            </a:pPr>
            <a:r>
              <a:rPr lang="en" sz="1050">
                <a:solidFill>
                  <a:schemeClr val="dk1"/>
                </a:solidFill>
                <a:highlight>
                  <a:srgbClr val="FFFFFF"/>
                </a:highlight>
              </a:rPr>
              <a:t>Periche (Good/Rural)</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Population served: 1,100</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Violations in past five years: 35</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Location: San German (population density: 652.55)</a:t>
            </a:r>
          </a:p>
          <a:p>
            <a:pPr indent="-295275" lvl="0" marL="457200" rtl="0">
              <a:lnSpc>
                <a:spcPct val="115000"/>
              </a:lnSpc>
              <a:spcBef>
                <a:spcPts val="0"/>
              </a:spcBef>
              <a:buClr>
                <a:schemeClr val="dk1"/>
              </a:buClr>
              <a:buSzPts val="1050"/>
              <a:buAutoNum type="arabicPeriod"/>
            </a:pPr>
            <a:r>
              <a:rPr lang="en" sz="1050">
                <a:solidFill>
                  <a:schemeClr val="dk1"/>
                </a:solidFill>
                <a:highlight>
                  <a:srgbClr val="FFFFFF"/>
                </a:highlight>
              </a:rPr>
              <a:t>Corea Metralla (Good/Rural)</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Population served: 1,000</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Violations in past five years: 50</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Location: Penuelas (population density: 544.32)</a:t>
            </a:r>
          </a:p>
          <a:p>
            <a:pPr indent="0" lvl="0" marL="0" rtl="0">
              <a:lnSpc>
                <a:spcPct val="115000"/>
              </a:lnSpc>
              <a:spcBef>
                <a:spcPts val="0"/>
              </a:spcBef>
              <a:buNone/>
            </a:pPr>
            <a:r>
              <a:t/>
            </a:r>
            <a:endParaRPr sz="1050">
              <a:solidFill>
                <a:schemeClr val="dk1"/>
              </a:solidFill>
              <a:highlight>
                <a:srgbClr val="FFFFFF"/>
              </a:highlight>
            </a:endParaRPr>
          </a:p>
          <a:p>
            <a:pPr indent="0" lvl="0" marL="0" rtl="0">
              <a:lnSpc>
                <a:spcPct val="115000"/>
              </a:lnSpc>
              <a:spcBef>
                <a:spcPts val="0"/>
              </a:spcBef>
              <a:buNone/>
            </a:pPr>
            <a:r>
              <a:rPr lang="en" sz="1050">
                <a:solidFill>
                  <a:schemeClr val="dk1"/>
                </a:solidFill>
                <a:highlight>
                  <a:srgbClr val="FFFFFF"/>
                </a:highlight>
              </a:rPr>
              <a:t>2 plants chosen for surface water rule</a:t>
            </a:r>
          </a:p>
          <a:p>
            <a:pPr indent="0" lvl="0" marL="0" rtl="0">
              <a:lnSpc>
                <a:spcPct val="115000"/>
              </a:lnSpc>
              <a:spcBef>
                <a:spcPts val="0"/>
              </a:spcBef>
              <a:buNone/>
            </a:pPr>
            <a:r>
              <a:t/>
            </a:r>
            <a:endParaRPr sz="1050">
              <a:solidFill>
                <a:schemeClr val="dk1"/>
              </a:solidFill>
              <a:highlight>
                <a:srgbClr val="FFFFFF"/>
              </a:highlight>
            </a:endParaRPr>
          </a:p>
          <a:p>
            <a:pPr indent="-295275" lvl="0" marL="457200" rtl="0">
              <a:lnSpc>
                <a:spcPct val="115000"/>
              </a:lnSpc>
              <a:spcBef>
                <a:spcPts val="0"/>
              </a:spcBef>
              <a:buClr>
                <a:schemeClr val="dk1"/>
              </a:buClr>
              <a:buSzPts val="1050"/>
              <a:buAutoNum type="arabicPeriod"/>
            </a:pPr>
            <a:r>
              <a:rPr lang="en" sz="1050">
                <a:solidFill>
                  <a:schemeClr val="dk1"/>
                </a:solidFill>
                <a:highlight>
                  <a:srgbClr val="FFFFFF"/>
                </a:highlight>
              </a:rPr>
              <a:t>Yahuecas</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Population served: 2,840</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Violations in past 5 years: 4</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Location: Adjuntas (population density: 625.11)</a:t>
            </a:r>
          </a:p>
          <a:p>
            <a:pPr indent="-295275" lvl="0" marL="457200" rtl="0">
              <a:lnSpc>
                <a:spcPct val="115000"/>
              </a:lnSpc>
              <a:spcBef>
                <a:spcPts val="0"/>
              </a:spcBef>
              <a:buClr>
                <a:schemeClr val="dk1"/>
              </a:buClr>
              <a:buSzPts val="1050"/>
              <a:buAutoNum type="arabicPeriod"/>
            </a:pPr>
            <a:r>
              <a:rPr lang="en" sz="1050">
                <a:solidFill>
                  <a:schemeClr val="dk1"/>
                </a:solidFill>
                <a:highlight>
                  <a:srgbClr val="FFFFFF"/>
                </a:highlight>
              </a:rPr>
              <a:t>Guilarte</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Population served: 2,090</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Violations in past 5 years: 1</a:t>
            </a:r>
          </a:p>
          <a:p>
            <a:pPr indent="-295275" lvl="1" marL="914400" rtl="0">
              <a:lnSpc>
                <a:spcPct val="115000"/>
              </a:lnSpc>
              <a:spcBef>
                <a:spcPts val="0"/>
              </a:spcBef>
              <a:buClr>
                <a:schemeClr val="dk1"/>
              </a:buClr>
              <a:buSzPts val="1050"/>
              <a:buAutoNum type="alphaLcPeriod"/>
            </a:pPr>
            <a:r>
              <a:rPr lang="en" sz="1050">
                <a:solidFill>
                  <a:schemeClr val="dk1"/>
                </a:solidFill>
                <a:highlight>
                  <a:srgbClr val="FFFFFF"/>
                </a:highlight>
              </a:rPr>
              <a:t>Location: Adjuntas (population density: 625.11)</a:t>
            </a:r>
          </a:p>
          <a:p>
            <a:pPr indent="0" lvl="0" marL="0" rtl="0">
              <a:lnSpc>
                <a:spcPct val="115000"/>
              </a:lnSpc>
              <a:spcBef>
                <a:spcPts val="0"/>
              </a:spcBef>
              <a:buNone/>
            </a:pPr>
            <a:r>
              <a:t/>
            </a:r>
            <a:endParaRPr sz="1050">
              <a:solidFill>
                <a:schemeClr val="dk1"/>
              </a:solidFill>
              <a:highlight>
                <a:srgbClr val="FFFFFF"/>
              </a:highlight>
            </a:endParaRPr>
          </a:p>
          <a:p>
            <a:pPr indent="0" lvl="0" marL="0" rtl="0">
              <a:lnSpc>
                <a:spcPct val="115000"/>
              </a:lnSpc>
              <a:spcBef>
                <a:spcPts val="0"/>
              </a:spcBef>
              <a:buNone/>
            </a:pPr>
            <a:r>
              <a:rPr lang="en" sz="1050">
                <a:solidFill>
                  <a:schemeClr val="dk1"/>
                </a:solidFill>
                <a:highlight>
                  <a:srgbClr val="FFFFFF"/>
                </a:highlight>
              </a:rPr>
              <a:t>two full lists of 5 plants in each category were assembled and are available in our report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wrap="square" tIns="91425"/>
          <a:lstStyle>
            <a:lvl1pPr lvl="0" algn="ctr">
              <a:spcBef>
                <a:spcPts val="0"/>
              </a:spcBef>
              <a:buSzPts val="5200"/>
              <a:buNone/>
              <a:defRPr sz="5200"/>
            </a:lvl1pPr>
            <a:lvl2pPr lvl="1" algn="ctr">
              <a:spcBef>
                <a:spcPts val="0"/>
              </a:spcBef>
              <a:buSzPts val="5200"/>
              <a:buNone/>
              <a:defRPr sz="5200"/>
            </a:lvl2pPr>
            <a:lvl3pPr lvl="2" algn="ctr">
              <a:spcBef>
                <a:spcPts val="0"/>
              </a:spcBef>
              <a:buSzPts val="5200"/>
              <a:buNone/>
              <a:defRPr sz="5200"/>
            </a:lvl3pPr>
            <a:lvl4pPr lvl="3" algn="ctr">
              <a:spcBef>
                <a:spcPts val="0"/>
              </a:spcBef>
              <a:buSzPts val="5200"/>
              <a:buNone/>
              <a:defRPr sz="5200"/>
            </a:lvl4pPr>
            <a:lvl5pPr lvl="4" algn="ctr">
              <a:spcBef>
                <a:spcPts val="0"/>
              </a:spcBef>
              <a:buSzPts val="5200"/>
              <a:buNone/>
              <a:defRPr sz="5200"/>
            </a:lvl5pPr>
            <a:lvl6pPr lvl="5" algn="ctr">
              <a:spcBef>
                <a:spcPts val="0"/>
              </a:spcBef>
              <a:buSzPts val="5200"/>
              <a:buNone/>
              <a:defRPr sz="5200"/>
            </a:lvl6pPr>
            <a:lvl7pPr lvl="6" algn="ctr">
              <a:spcBef>
                <a:spcPts val="0"/>
              </a:spcBef>
              <a:buSzPts val="5200"/>
              <a:buNone/>
              <a:defRPr sz="5200"/>
            </a:lvl7pPr>
            <a:lvl8pPr lvl="7" algn="ctr">
              <a:spcBef>
                <a:spcPts val="0"/>
              </a:spcBef>
              <a:buSzPts val="5200"/>
              <a:buNone/>
              <a:defRPr sz="5200"/>
            </a:lvl8pPr>
            <a:lvl9pPr lvl="8" algn="ctr">
              <a:spcBef>
                <a:spcPts val="0"/>
              </a:spcBef>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wrap="square" tIns="91425"/>
          <a:lstStyle>
            <a:lvl1pPr lvl="0" algn="ctr">
              <a:spcBef>
                <a:spcPts val="0"/>
              </a:spcBef>
              <a:buSzPts val="12000"/>
              <a:buNone/>
              <a:defRPr sz="12000"/>
            </a:lvl1pPr>
            <a:lvl2pPr lvl="1" algn="ctr">
              <a:spcBef>
                <a:spcPts val="0"/>
              </a:spcBef>
              <a:buSzPts val="12000"/>
              <a:buNone/>
              <a:defRPr sz="12000"/>
            </a:lvl2pPr>
            <a:lvl3pPr lvl="2" algn="ctr">
              <a:spcBef>
                <a:spcPts val="0"/>
              </a:spcBef>
              <a:buSzPts val="12000"/>
              <a:buNone/>
              <a:defRPr sz="12000"/>
            </a:lvl3pPr>
            <a:lvl4pPr lvl="3" algn="ctr">
              <a:spcBef>
                <a:spcPts val="0"/>
              </a:spcBef>
              <a:buSzPts val="12000"/>
              <a:buNone/>
              <a:defRPr sz="12000"/>
            </a:lvl4pPr>
            <a:lvl5pPr lvl="4" algn="ctr">
              <a:spcBef>
                <a:spcPts val="0"/>
              </a:spcBef>
              <a:buSzPts val="12000"/>
              <a:buNone/>
              <a:defRPr sz="12000"/>
            </a:lvl5pPr>
            <a:lvl6pPr lvl="5" algn="ctr">
              <a:spcBef>
                <a:spcPts val="0"/>
              </a:spcBef>
              <a:buSzPts val="12000"/>
              <a:buNone/>
              <a:defRPr sz="12000"/>
            </a:lvl6pPr>
            <a:lvl7pPr lvl="6" algn="ctr">
              <a:spcBef>
                <a:spcPts val="0"/>
              </a:spcBef>
              <a:buSzPts val="12000"/>
              <a:buNone/>
              <a:defRPr sz="12000"/>
            </a:lvl7pPr>
            <a:lvl8pPr lvl="7" algn="ctr">
              <a:spcBef>
                <a:spcPts val="0"/>
              </a:spcBef>
              <a:buSzPts val="12000"/>
              <a:buNone/>
              <a:defRPr sz="12000"/>
            </a:lvl8pPr>
            <a:lvl9pPr lvl="8" algn="ctr">
              <a:spcBef>
                <a:spcPts val="0"/>
              </a:spcBef>
              <a:buSzPts val="12000"/>
              <a:buNone/>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wrap="square" tIns="91425"/>
          <a:lstStyle>
            <a:lvl1pPr lvl="0" algn="ctr">
              <a:spcBef>
                <a:spcPts val="0"/>
              </a:spcBef>
              <a:buSzPts val="1800"/>
              <a:buChar char="●"/>
              <a:defRPr/>
            </a:lvl1pPr>
            <a:lvl2pPr lvl="1" algn="ctr">
              <a:spcBef>
                <a:spcPts val="0"/>
              </a:spcBef>
              <a:buSzPts val="1400"/>
              <a:buChar char="○"/>
              <a:defRPr/>
            </a:lvl2pPr>
            <a:lvl3pPr lvl="2" algn="ctr">
              <a:spcBef>
                <a:spcPts val="0"/>
              </a:spcBef>
              <a:buSzPts val="1400"/>
              <a:buChar char="■"/>
              <a:defRPr/>
            </a:lvl3pPr>
            <a:lvl4pPr lvl="3" algn="ctr">
              <a:spcBef>
                <a:spcPts val="0"/>
              </a:spcBef>
              <a:buSzPts val="1400"/>
              <a:buChar char="●"/>
              <a:defRPr/>
            </a:lvl4pPr>
            <a:lvl5pPr lvl="4" algn="ctr">
              <a:spcBef>
                <a:spcPts val="0"/>
              </a:spcBef>
              <a:buSzPts val="1400"/>
              <a:buChar char="○"/>
              <a:defRPr/>
            </a:lvl5pPr>
            <a:lvl6pPr lvl="5" algn="ctr">
              <a:spcBef>
                <a:spcPts val="0"/>
              </a:spcBef>
              <a:buSzPts val="1400"/>
              <a:buChar char="■"/>
              <a:defRPr/>
            </a:lvl6pPr>
            <a:lvl7pPr lvl="6" algn="ctr">
              <a:spcBef>
                <a:spcPts val="0"/>
              </a:spcBef>
              <a:buSzPts val="1400"/>
              <a:buChar char="●"/>
              <a:defRPr/>
            </a:lvl7pPr>
            <a:lvl8pPr lvl="7" algn="ctr">
              <a:spcBef>
                <a:spcPts val="0"/>
              </a:spcBef>
              <a:buSzPts val="1400"/>
              <a:buChar char="○"/>
              <a:defRPr/>
            </a:lvl8pPr>
            <a:lvl9pPr lvl="8" algn="ctr">
              <a:spcBef>
                <a:spcPts val="0"/>
              </a:spcBef>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wrap="square" tIns="91425"/>
          <a:lstStyle>
            <a:lvl1pPr lvl="0" algn="ctr">
              <a:spcBef>
                <a:spcPts val="0"/>
              </a:spcBef>
              <a:buSzPts val="3600"/>
              <a:buNone/>
              <a:defRPr sz="3600"/>
            </a:lvl1pPr>
            <a:lvl2pPr lvl="1" algn="ctr">
              <a:spcBef>
                <a:spcPts val="0"/>
              </a:spcBef>
              <a:buSzPts val="3600"/>
              <a:buNone/>
              <a:defRPr sz="3600"/>
            </a:lvl2pPr>
            <a:lvl3pPr lvl="2" algn="ctr">
              <a:spcBef>
                <a:spcPts val="0"/>
              </a:spcBef>
              <a:buSzPts val="3600"/>
              <a:buNone/>
              <a:defRPr sz="3600"/>
            </a:lvl3pPr>
            <a:lvl4pPr lvl="3" algn="ctr">
              <a:spcBef>
                <a:spcPts val="0"/>
              </a:spcBef>
              <a:buSzPts val="3600"/>
              <a:buNone/>
              <a:defRPr sz="3600"/>
            </a:lvl4pPr>
            <a:lvl5pPr lvl="4" algn="ctr">
              <a:spcBef>
                <a:spcPts val="0"/>
              </a:spcBef>
              <a:buSzPts val="3600"/>
              <a:buNone/>
              <a:defRPr sz="3600"/>
            </a:lvl5pPr>
            <a:lvl6pPr lvl="5" algn="ctr">
              <a:spcBef>
                <a:spcPts val="0"/>
              </a:spcBef>
              <a:buSzPts val="3600"/>
              <a:buNone/>
              <a:defRPr sz="3600"/>
            </a:lvl6pPr>
            <a:lvl7pPr lvl="6" algn="ctr">
              <a:spcBef>
                <a:spcPts val="0"/>
              </a:spcBef>
              <a:buSzPts val="3600"/>
              <a:buNone/>
              <a:defRPr sz="3600"/>
            </a:lvl7pPr>
            <a:lvl8pPr lvl="7" algn="ctr">
              <a:spcBef>
                <a:spcPts val="0"/>
              </a:spcBef>
              <a:buSzPts val="3600"/>
              <a:buNone/>
              <a:defRPr sz="3600"/>
            </a:lvl8pPr>
            <a:lvl9pPr lvl="8" algn="ctr">
              <a:spcBef>
                <a:spcPts val="0"/>
              </a:spcBef>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wrap="square" tIns="91425"/>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wrap="square" tIns="91425"/>
          <a:lstStyle>
            <a:lvl1pPr lvl="0">
              <a:spcBef>
                <a:spcPts val="0"/>
              </a:spcBef>
              <a:buSzPts val="1200"/>
              <a:buChar char="●"/>
              <a:defRPr sz="12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wrap="square" tIns="91425"/>
          <a:lstStyle>
            <a:lvl1pPr lvl="0">
              <a:spcBef>
                <a:spcPts val="0"/>
              </a:spcBef>
              <a:buSzPts val="4800"/>
              <a:buNone/>
              <a:defRPr sz="4800"/>
            </a:lvl1pPr>
            <a:lvl2pPr lvl="1">
              <a:spcBef>
                <a:spcPts val="0"/>
              </a:spcBef>
              <a:buSzPts val="4800"/>
              <a:buNone/>
              <a:defRPr sz="4800"/>
            </a:lvl2pPr>
            <a:lvl3pPr lvl="2">
              <a:spcBef>
                <a:spcPts val="0"/>
              </a:spcBef>
              <a:buSzPts val="4800"/>
              <a:buNone/>
              <a:defRPr sz="4800"/>
            </a:lvl3pPr>
            <a:lvl4pPr lvl="3">
              <a:spcBef>
                <a:spcPts val="0"/>
              </a:spcBef>
              <a:buSzPts val="4800"/>
              <a:buNone/>
              <a:defRPr sz="4800"/>
            </a:lvl4pPr>
            <a:lvl5pPr lvl="4">
              <a:spcBef>
                <a:spcPts val="0"/>
              </a:spcBef>
              <a:buSzPts val="4800"/>
              <a:buNone/>
              <a:defRPr sz="4800"/>
            </a:lvl5pPr>
            <a:lvl6pPr lvl="5">
              <a:spcBef>
                <a:spcPts val="0"/>
              </a:spcBef>
              <a:buSzPts val="4800"/>
              <a:buNone/>
              <a:defRPr sz="4800"/>
            </a:lvl6pPr>
            <a:lvl7pPr lvl="6">
              <a:spcBef>
                <a:spcPts val="0"/>
              </a:spcBef>
              <a:buSzPts val="4800"/>
              <a:buNone/>
              <a:defRPr sz="4800"/>
            </a:lvl7pPr>
            <a:lvl8pPr lvl="7">
              <a:spcBef>
                <a:spcPts val="0"/>
              </a:spcBef>
              <a:buSzPts val="4800"/>
              <a:buNone/>
              <a:defRPr sz="4800"/>
            </a:lvl8pPr>
            <a:lvl9pPr lvl="8">
              <a:spcBef>
                <a:spcPts val="0"/>
              </a:spcBef>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wrap="square" tIns="91425"/>
          <a:lstStyle>
            <a:lvl1pPr lvl="0" algn="ctr">
              <a:spcBef>
                <a:spcPts val="0"/>
              </a:spcBef>
              <a:buSzPts val="4200"/>
              <a:buNone/>
              <a:defRPr sz="4200"/>
            </a:lvl1pPr>
            <a:lvl2pPr lvl="1" algn="ctr">
              <a:spcBef>
                <a:spcPts val="0"/>
              </a:spcBef>
              <a:buSzPts val="4200"/>
              <a:buNone/>
              <a:defRPr sz="4200"/>
            </a:lvl2pPr>
            <a:lvl3pPr lvl="2" algn="ctr">
              <a:spcBef>
                <a:spcPts val="0"/>
              </a:spcBef>
              <a:buSzPts val="4200"/>
              <a:buNone/>
              <a:defRPr sz="4200"/>
            </a:lvl3pPr>
            <a:lvl4pPr lvl="3" algn="ctr">
              <a:spcBef>
                <a:spcPts val="0"/>
              </a:spcBef>
              <a:buSzPts val="4200"/>
              <a:buNone/>
              <a:defRPr sz="4200"/>
            </a:lvl4pPr>
            <a:lvl5pPr lvl="4" algn="ctr">
              <a:spcBef>
                <a:spcPts val="0"/>
              </a:spcBef>
              <a:buSzPts val="4200"/>
              <a:buNone/>
              <a:defRPr sz="4200"/>
            </a:lvl5pPr>
            <a:lvl6pPr lvl="5" algn="ctr">
              <a:spcBef>
                <a:spcPts val="0"/>
              </a:spcBef>
              <a:buSzPts val="4200"/>
              <a:buNone/>
              <a:defRPr sz="4200"/>
            </a:lvl6pPr>
            <a:lvl7pPr lvl="6" algn="ctr">
              <a:spcBef>
                <a:spcPts val="0"/>
              </a:spcBef>
              <a:buSzPts val="4200"/>
              <a:buNone/>
              <a:defRPr sz="4200"/>
            </a:lvl7pPr>
            <a:lvl8pPr lvl="7" algn="ctr">
              <a:spcBef>
                <a:spcPts val="0"/>
              </a:spcBef>
              <a:buSzPts val="4200"/>
              <a:buNone/>
              <a:defRPr sz="4200"/>
            </a:lvl8pPr>
            <a:lvl9pPr lvl="8" algn="ctr">
              <a:spcBef>
                <a:spcPts val="0"/>
              </a:spcBef>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wrap="square" tIns="91425"/>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wrap="square" tIns="91425"/>
          <a:lstStyle>
            <a:lvl1pPr lvl="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dk1"/>
              </a:buClr>
              <a:buSzPts val="2800"/>
              <a:buNone/>
              <a:defRPr sz="2800">
                <a:solidFill>
                  <a:schemeClr val="dk1"/>
                </a:solidFill>
              </a:defRPr>
            </a:lvl1pPr>
            <a:lvl2pPr lvl="1">
              <a:spcBef>
                <a:spcPts val="0"/>
              </a:spcBef>
              <a:buClr>
                <a:schemeClr val="dk1"/>
              </a:buClr>
              <a:buSzPts val="2800"/>
              <a:buNone/>
              <a:defRPr sz="2800">
                <a:solidFill>
                  <a:schemeClr val="dk1"/>
                </a:solidFill>
              </a:defRPr>
            </a:lvl2pPr>
            <a:lvl3pPr lvl="2">
              <a:spcBef>
                <a:spcPts val="0"/>
              </a:spcBef>
              <a:buClr>
                <a:schemeClr val="dk1"/>
              </a:buClr>
              <a:buSzPts val="2800"/>
              <a:buNone/>
              <a:defRPr sz="2800">
                <a:solidFill>
                  <a:schemeClr val="dk1"/>
                </a:solidFill>
              </a:defRPr>
            </a:lvl3pPr>
            <a:lvl4pPr lvl="3">
              <a:spcBef>
                <a:spcPts val="0"/>
              </a:spcBef>
              <a:buClr>
                <a:schemeClr val="dk1"/>
              </a:buClr>
              <a:buSzPts val="2800"/>
              <a:buNone/>
              <a:defRPr sz="2800">
                <a:solidFill>
                  <a:schemeClr val="dk1"/>
                </a:solidFill>
              </a:defRPr>
            </a:lvl4pPr>
            <a:lvl5pPr lvl="4">
              <a:spcBef>
                <a:spcPts val="0"/>
              </a:spcBef>
              <a:buClr>
                <a:schemeClr val="dk1"/>
              </a:buClr>
              <a:buSzPts val="2800"/>
              <a:buNone/>
              <a:defRPr sz="2800">
                <a:solidFill>
                  <a:schemeClr val="dk1"/>
                </a:solidFill>
              </a:defRPr>
            </a:lvl5pPr>
            <a:lvl6pPr lvl="5">
              <a:spcBef>
                <a:spcPts val="0"/>
              </a:spcBef>
              <a:buClr>
                <a:schemeClr val="dk1"/>
              </a:buClr>
              <a:buSzPts val="2800"/>
              <a:buNone/>
              <a:defRPr sz="2800">
                <a:solidFill>
                  <a:schemeClr val="dk1"/>
                </a:solidFill>
              </a:defRPr>
            </a:lvl6pPr>
            <a:lvl7pPr lvl="6">
              <a:spcBef>
                <a:spcPts val="0"/>
              </a:spcBef>
              <a:buClr>
                <a:schemeClr val="dk1"/>
              </a:buClr>
              <a:buSzPts val="2800"/>
              <a:buNone/>
              <a:defRPr sz="2800">
                <a:solidFill>
                  <a:schemeClr val="dk1"/>
                </a:solidFill>
              </a:defRPr>
            </a:lvl7pPr>
            <a:lvl8pPr lvl="7">
              <a:spcBef>
                <a:spcPts val="0"/>
              </a:spcBef>
              <a:buClr>
                <a:schemeClr val="dk1"/>
              </a:buClr>
              <a:buSzPts val="2800"/>
              <a:buNone/>
              <a:defRPr sz="2800">
                <a:solidFill>
                  <a:schemeClr val="dk1"/>
                </a:solidFill>
              </a:defRPr>
            </a:lvl8pPr>
            <a:lvl9pPr lvl="8">
              <a:spcBef>
                <a:spcPts val="0"/>
              </a:spcBef>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dk2"/>
              </a:buClr>
              <a:buSzPts val="1800"/>
              <a:buChar char="●"/>
              <a:defRPr sz="1800">
                <a:solidFill>
                  <a:schemeClr val="dk2"/>
                </a:solidFill>
              </a:defRPr>
            </a:lvl1pPr>
            <a:lvl2pPr lvl="1">
              <a:lnSpc>
                <a:spcPct val="115000"/>
              </a:lnSpc>
              <a:spcBef>
                <a:spcPts val="0"/>
              </a:spcBef>
              <a:spcAft>
                <a:spcPts val="1600"/>
              </a:spcAft>
              <a:buClr>
                <a:schemeClr val="dk2"/>
              </a:buClr>
              <a:buSzPts val="1400"/>
              <a:buChar char="○"/>
              <a:defRPr>
                <a:solidFill>
                  <a:schemeClr val="dk2"/>
                </a:solidFill>
              </a:defRPr>
            </a:lvl2pPr>
            <a:lvl3pPr lvl="2">
              <a:lnSpc>
                <a:spcPct val="115000"/>
              </a:lnSpc>
              <a:spcBef>
                <a:spcPts val="0"/>
              </a:spcBef>
              <a:spcAft>
                <a:spcPts val="1600"/>
              </a:spcAft>
              <a:buClr>
                <a:schemeClr val="dk2"/>
              </a:buClr>
              <a:buSzPts val="1400"/>
              <a:buChar char="■"/>
              <a:defRPr>
                <a:solidFill>
                  <a:schemeClr val="dk2"/>
                </a:solidFill>
              </a:defRPr>
            </a:lvl3pPr>
            <a:lvl4pPr lvl="3">
              <a:lnSpc>
                <a:spcPct val="115000"/>
              </a:lnSpc>
              <a:spcBef>
                <a:spcPts val="0"/>
              </a:spcBef>
              <a:spcAft>
                <a:spcPts val="1600"/>
              </a:spcAft>
              <a:buClr>
                <a:schemeClr val="dk2"/>
              </a:buClr>
              <a:buSzPts val="1400"/>
              <a:buChar char="●"/>
              <a:defRPr>
                <a:solidFill>
                  <a:schemeClr val="dk2"/>
                </a:solidFill>
              </a:defRPr>
            </a:lvl4pPr>
            <a:lvl5pPr lvl="4">
              <a:lnSpc>
                <a:spcPct val="115000"/>
              </a:lnSpc>
              <a:spcBef>
                <a:spcPts val="0"/>
              </a:spcBef>
              <a:spcAft>
                <a:spcPts val="1600"/>
              </a:spcAft>
              <a:buClr>
                <a:schemeClr val="dk2"/>
              </a:buClr>
              <a:buSzPts val="1400"/>
              <a:buChar char="○"/>
              <a:defRPr>
                <a:solidFill>
                  <a:schemeClr val="dk2"/>
                </a:solidFill>
              </a:defRPr>
            </a:lvl5pPr>
            <a:lvl6pPr lvl="5">
              <a:lnSpc>
                <a:spcPct val="115000"/>
              </a:lnSpc>
              <a:spcBef>
                <a:spcPts val="0"/>
              </a:spcBef>
              <a:spcAft>
                <a:spcPts val="1600"/>
              </a:spcAft>
              <a:buClr>
                <a:schemeClr val="dk2"/>
              </a:buClr>
              <a:buSzPts val="1400"/>
              <a:buChar char="■"/>
              <a:defRPr>
                <a:solidFill>
                  <a:schemeClr val="dk2"/>
                </a:solidFill>
              </a:defRPr>
            </a:lvl6pPr>
            <a:lvl7pPr lvl="6">
              <a:lnSpc>
                <a:spcPct val="115000"/>
              </a:lnSpc>
              <a:spcBef>
                <a:spcPts val="0"/>
              </a:spcBef>
              <a:spcAft>
                <a:spcPts val="1600"/>
              </a:spcAft>
              <a:buClr>
                <a:schemeClr val="dk2"/>
              </a:buClr>
              <a:buSzPts val="1400"/>
              <a:buChar char="●"/>
              <a:defRPr>
                <a:solidFill>
                  <a:schemeClr val="dk2"/>
                </a:solidFill>
              </a:defRPr>
            </a:lvl7pPr>
            <a:lvl8pPr lvl="7">
              <a:lnSpc>
                <a:spcPct val="115000"/>
              </a:lnSpc>
              <a:spcBef>
                <a:spcPts val="0"/>
              </a:spcBef>
              <a:spcAft>
                <a:spcPts val="1600"/>
              </a:spcAft>
              <a:buClr>
                <a:schemeClr val="dk2"/>
              </a:buClr>
              <a:buSzPts val="1400"/>
              <a:buChar char="○"/>
              <a:defRPr>
                <a:solidFill>
                  <a:schemeClr val="dk2"/>
                </a:solidFill>
              </a:defRPr>
            </a:lvl8pPr>
            <a:lvl9pPr lvl="8">
              <a:lnSpc>
                <a:spcPct val="115000"/>
              </a:lnSpc>
              <a:spcBef>
                <a:spcPts val="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indent="0" lvl="0" mar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5.png"/><Relationship Id="rId5"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Shape 54"/>
          <p:cNvPicPr preferRelativeResize="0"/>
          <p:nvPr/>
        </p:nvPicPr>
        <p:blipFill rotWithShape="1">
          <a:blip r:embed="rId3">
            <a:alphaModFix/>
          </a:blip>
          <a:srcRect b="0" l="8062" r="0" t="0"/>
          <a:stretch/>
        </p:blipFill>
        <p:spPr>
          <a:xfrm>
            <a:off x="2766187" y="1829525"/>
            <a:ext cx="3611625" cy="2955325"/>
          </a:xfrm>
          <a:prstGeom prst="rect">
            <a:avLst/>
          </a:prstGeom>
          <a:noFill/>
          <a:ln>
            <a:noFill/>
          </a:ln>
        </p:spPr>
      </p:pic>
      <p:sp>
        <p:nvSpPr>
          <p:cNvPr id="55" name="Shape 55"/>
          <p:cNvSpPr txBox="1"/>
          <p:nvPr>
            <p:ph type="ctrTitle"/>
          </p:nvPr>
        </p:nvSpPr>
        <p:spPr>
          <a:xfrm>
            <a:off x="311708" y="0"/>
            <a:ext cx="8520600" cy="2052600"/>
          </a:xfrm>
          <a:prstGeom prst="rect">
            <a:avLst/>
          </a:prstGeom>
        </p:spPr>
        <p:txBody>
          <a:bodyPr anchorCtr="0" anchor="b" bIns="91425" lIns="91425" rIns="91425" wrap="square" tIns="91425">
            <a:noAutofit/>
          </a:bodyPr>
          <a:lstStyle/>
          <a:p>
            <a:pPr indent="0" lvl="0" marL="0">
              <a:spcBef>
                <a:spcPts val="0"/>
              </a:spcBef>
              <a:buNone/>
            </a:pPr>
            <a:r>
              <a:rPr lang="en"/>
              <a:t>Feasibility</a:t>
            </a:r>
            <a:r>
              <a:rPr lang="en"/>
              <a:t> of AguaClara Plants in Puerto Rico</a:t>
            </a:r>
          </a:p>
        </p:txBody>
      </p:sp>
      <p:sp>
        <p:nvSpPr>
          <p:cNvPr id="56" name="Shape 56"/>
          <p:cNvSpPr txBox="1"/>
          <p:nvPr>
            <p:ph idx="1" type="subTitle"/>
          </p:nvPr>
        </p:nvSpPr>
        <p:spPr>
          <a:xfrm>
            <a:off x="311700" y="1829525"/>
            <a:ext cx="8520600" cy="792600"/>
          </a:xfrm>
          <a:prstGeom prst="rect">
            <a:avLst/>
          </a:prstGeom>
        </p:spPr>
        <p:txBody>
          <a:bodyPr anchorCtr="0" anchor="t" bIns="91425" lIns="91425" rIns="91425" wrap="square" tIns="91425">
            <a:noAutofit/>
          </a:bodyPr>
          <a:lstStyle/>
          <a:p>
            <a:pPr indent="0" lvl="0" marL="0">
              <a:spcBef>
                <a:spcPts val="0"/>
              </a:spcBef>
              <a:buNone/>
            </a:pPr>
            <a:r>
              <a:rPr lang="en" sz="2400"/>
              <a:t>Flamingos</a:t>
            </a:r>
          </a:p>
        </p:txBody>
      </p:sp>
      <p:sp>
        <p:nvSpPr>
          <p:cNvPr id="57" name="Shape 57"/>
          <p:cNvSpPr txBox="1"/>
          <p:nvPr>
            <p:ph idx="1" type="subTitle"/>
          </p:nvPr>
        </p:nvSpPr>
        <p:spPr>
          <a:xfrm>
            <a:off x="311713" y="4576200"/>
            <a:ext cx="8520600" cy="567300"/>
          </a:xfrm>
          <a:prstGeom prst="rect">
            <a:avLst/>
          </a:prstGeom>
        </p:spPr>
        <p:txBody>
          <a:bodyPr anchorCtr="0" anchor="t" bIns="91425" lIns="91425" rIns="91425" wrap="square" tIns="91425">
            <a:noAutofit/>
          </a:bodyPr>
          <a:lstStyle/>
          <a:p>
            <a:pPr indent="0" lvl="0" marL="0" rtl="0">
              <a:spcBef>
                <a:spcPts val="0"/>
              </a:spcBef>
              <a:buNone/>
            </a:pPr>
            <a:r>
              <a:rPr lang="en" sz="2400"/>
              <a:t>Ben Diskin, Clare O’Connor, Thomas Suesser</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Shape 12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a:spcBef>
                <a:spcPts val="0"/>
              </a:spcBef>
              <a:buNone/>
            </a:pPr>
            <a:r>
              <a:rPr lang="en"/>
              <a:t>The 4 Plants shown visually </a:t>
            </a:r>
          </a:p>
        </p:txBody>
      </p:sp>
      <p:pic>
        <p:nvPicPr>
          <p:cNvPr id="123" name="Shape 123"/>
          <p:cNvPicPr preferRelativeResize="0"/>
          <p:nvPr/>
        </p:nvPicPr>
        <p:blipFill>
          <a:blip r:embed="rId3">
            <a:alphaModFix/>
          </a:blip>
          <a:stretch>
            <a:fillRect/>
          </a:stretch>
        </p:blipFill>
        <p:spPr>
          <a:xfrm>
            <a:off x="598213" y="1193398"/>
            <a:ext cx="7947574" cy="3596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pic>
        <p:nvPicPr>
          <p:cNvPr id="128" name="Shape 128"/>
          <p:cNvPicPr preferRelativeResize="0"/>
          <p:nvPr/>
        </p:nvPicPr>
        <p:blipFill>
          <a:blip r:embed="rId3">
            <a:alphaModFix/>
          </a:blip>
          <a:stretch>
            <a:fillRect/>
          </a:stretch>
        </p:blipFill>
        <p:spPr>
          <a:xfrm>
            <a:off x="5622300" y="1480352"/>
            <a:ext cx="3476670" cy="2274023"/>
          </a:xfrm>
          <a:prstGeom prst="rect">
            <a:avLst/>
          </a:prstGeom>
          <a:noFill/>
          <a:ln>
            <a:noFill/>
          </a:ln>
        </p:spPr>
      </p:pic>
      <p:sp>
        <p:nvSpPr>
          <p:cNvPr id="129" name="Shape 129"/>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a:spcBef>
                <a:spcPts val="0"/>
              </a:spcBef>
              <a:buNone/>
            </a:pPr>
            <a:r>
              <a:rPr lang="en"/>
              <a:t>Cost Analysis</a:t>
            </a:r>
          </a:p>
        </p:txBody>
      </p:sp>
      <p:sp>
        <p:nvSpPr>
          <p:cNvPr id="130" name="Shape 130"/>
          <p:cNvSpPr txBox="1"/>
          <p:nvPr>
            <p:ph idx="1" type="body"/>
          </p:nvPr>
        </p:nvSpPr>
        <p:spPr>
          <a:xfrm>
            <a:off x="311700" y="1152475"/>
            <a:ext cx="5310600" cy="3416400"/>
          </a:xfrm>
          <a:prstGeom prst="rect">
            <a:avLst/>
          </a:prstGeom>
        </p:spPr>
        <p:txBody>
          <a:bodyPr anchorCtr="0" anchor="t" bIns="91425" lIns="91425" rIns="91425" wrap="square" tIns="91425">
            <a:noAutofit/>
          </a:bodyPr>
          <a:lstStyle/>
          <a:p>
            <a:pPr indent="0" lvl="0" marL="0">
              <a:spcBef>
                <a:spcPts val="0"/>
              </a:spcBef>
              <a:buNone/>
            </a:pPr>
            <a:r>
              <a:rPr lang="en"/>
              <a:t>- Good questions are better than bad conclusions</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id="135" name="Shape 135"/>
          <p:cNvPicPr preferRelativeResize="0"/>
          <p:nvPr/>
        </p:nvPicPr>
        <p:blipFill>
          <a:blip r:embed="rId3">
            <a:alphaModFix/>
          </a:blip>
          <a:stretch>
            <a:fillRect/>
          </a:stretch>
        </p:blipFill>
        <p:spPr>
          <a:xfrm>
            <a:off x="5622300" y="1480352"/>
            <a:ext cx="3476670" cy="2274023"/>
          </a:xfrm>
          <a:prstGeom prst="rect">
            <a:avLst/>
          </a:prstGeom>
          <a:noFill/>
          <a:ln>
            <a:noFill/>
          </a:ln>
        </p:spPr>
      </p:pic>
      <p:sp>
        <p:nvSpPr>
          <p:cNvPr id="136" name="Shape 13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rtl="0">
              <a:spcBef>
                <a:spcPts val="0"/>
              </a:spcBef>
              <a:buNone/>
            </a:pPr>
            <a:r>
              <a:rPr lang="en"/>
              <a:t>Cost Analysis</a:t>
            </a:r>
          </a:p>
        </p:txBody>
      </p:sp>
      <p:sp>
        <p:nvSpPr>
          <p:cNvPr id="137" name="Shape 137"/>
          <p:cNvSpPr txBox="1"/>
          <p:nvPr>
            <p:ph idx="1" type="body"/>
          </p:nvPr>
        </p:nvSpPr>
        <p:spPr>
          <a:xfrm>
            <a:off x="311700" y="1152475"/>
            <a:ext cx="5310600" cy="3416400"/>
          </a:xfrm>
          <a:prstGeom prst="rect">
            <a:avLst/>
          </a:prstGeom>
        </p:spPr>
        <p:txBody>
          <a:bodyPr anchorCtr="0" anchor="t" bIns="91425" lIns="91425" rIns="91425" wrap="square" tIns="91425">
            <a:noAutofit/>
          </a:bodyPr>
          <a:lstStyle/>
          <a:p>
            <a:pPr indent="0" lvl="0" marL="0" rtl="0">
              <a:spcBef>
                <a:spcPts val="0"/>
              </a:spcBef>
              <a:buNone/>
            </a:pPr>
            <a:r>
              <a:rPr lang="en"/>
              <a:t>- Good questions are better than bad conclusions</a:t>
            </a:r>
          </a:p>
          <a:p>
            <a:pPr indent="0" lvl="0" marL="0" rtl="0">
              <a:spcBef>
                <a:spcPts val="0"/>
              </a:spcBef>
              <a:buNone/>
            </a:pPr>
            <a:r>
              <a:rPr lang="en"/>
              <a:t>- Local labor means significant variation by location</a:t>
            </a:r>
          </a:p>
          <a:p>
            <a:pPr indent="0" lvl="0" marL="0" rtl="0">
              <a:spcBef>
                <a:spcPts val="0"/>
              </a:spcBef>
              <a:buNone/>
            </a:pPr>
            <a:r>
              <a:rPr lang="en"/>
              <a:t>- Puerto Rico minimum wage is 7.25 (the equivalent hourly wage in Honduras is 1.46 USD)</a:t>
            </a:r>
          </a:p>
          <a:p>
            <a:pPr indent="0" lvl="0" marL="0" rtl="0">
              <a:spcBef>
                <a:spcPts val="0"/>
              </a:spcBef>
              <a:buNone/>
            </a:pPr>
            <a:r>
              <a:rPr lang="en"/>
              <a:t>- Treatment: $2 for 1,000,000 liters based on cost of Calcium hypochlorite</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Shape 14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a:spcBef>
                <a:spcPts val="0"/>
              </a:spcBef>
              <a:buNone/>
            </a:pPr>
            <a:r>
              <a:rPr lang="en" sz="2400"/>
              <a:t>How can our </a:t>
            </a:r>
            <a:r>
              <a:rPr lang="en" sz="2400"/>
              <a:t>setup</a:t>
            </a:r>
            <a:r>
              <a:rPr lang="en" sz="2400"/>
              <a:t> and information be used by others?</a:t>
            </a:r>
          </a:p>
        </p:txBody>
      </p:sp>
      <p:sp>
        <p:nvSpPr>
          <p:cNvPr id="143" name="Shape 143"/>
          <p:cNvSpPr txBox="1"/>
          <p:nvPr>
            <p:ph idx="1" type="body"/>
          </p:nvPr>
        </p:nvSpPr>
        <p:spPr>
          <a:xfrm>
            <a:off x="311700" y="1127725"/>
            <a:ext cx="8520600" cy="3416400"/>
          </a:xfrm>
          <a:prstGeom prst="rect">
            <a:avLst/>
          </a:prstGeom>
        </p:spPr>
        <p:txBody>
          <a:bodyPr anchorCtr="0" anchor="t" bIns="91425" lIns="91425" rIns="91425" wrap="square" tIns="91425">
            <a:noAutofit/>
          </a:bodyPr>
          <a:lstStyle/>
          <a:p>
            <a:pPr indent="0" lvl="0" marL="0">
              <a:spcBef>
                <a:spcPts val="0"/>
              </a:spcBef>
              <a:buNone/>
            </a:pPr>
            <a:r>
              <a:rPr lang="en"/>
              <a:t>- </a:t>
            </a:r>
            <a:r>
              <a:rPr lang="en"/>
              <a:t>Starting point for future investigations!</a:t>
            </a:r>
          </a:p>
          <a:p>
            <a:pPr indent="0" lvl="0" marL="0">
              <a:spcBef>
                <a:spcPts val="0"/>
              </a:spcBef>
              <a:buNone/>
            </a:pPr>
            <a:r>
              <a:rPr lang="en"/>
              <a:t>- Fun map to play with</a:t>
            </a:r>
          </a:p>
          <a:p>
            <a:pPr indent="0" lvl="0" marL="0">
              <a:spcBef>
                <a:spcPts val="0"/>
              </a:spcBef>
              <a:buNone/>
            </a:pPr>
            <a:r>
              <a:rPr lang="en"/>
              <a:t>- Succinct description of EPA rules and links to pages of more information</a:t>
            </a:r>
          </a:p>
        </p:txBody>
      </p:sp>
      <p:pic>
        <p:nvPicPr>
          <p:cNvPr id="144" name="Shape 144"/>
          <p:cNvPicPr preferRelativeResize="0"/>
          <p:nvPr/>
        </p:nvPicPr>
        <p:blipFill>
          <a:blip r:embed="rId3">
            <a:alphaModFix/>
          </a:blip>
          <a:stretch>
            <a:fillRect/>
          </a:stretch>
        </p:blipFill>
        <p:spPr>
          <a:xfrm>
            <a:off x="6764249" y="1017725"/>
            <a:ext cx="1672789" cy="1099100"/>
          </a:xfrm>
          <a:prstGeom prst="rect">
            <a:avLst/>
          </a:prstGeom>
          <a:noFill/>
          <a:ln>
            <a:noFill/>
          </a:ln>
        </p:spPr>
      </p:pic>
      <p:grpSp>
        <p:nvGrpSpPr>
          <p:cNvPr id="145" name="Shape 145"/>
          <p:cNvGrpSpPr/>
          <p:nvPr/>
        </p:nvGrpSpPr>
        <p:grpSpPr>
          <a:xfrm>
            <a:off x="1765325" y="2769467"/>
            <a:ext cx="5356175" cy="1685500"/>
            <a:chOff x="3201249" y="2856125"/>
            <a:chExt cx="5563701" cy="1994674"/>
          </a:xfrm>
        </p:grpSpPr>
        <p:pic>
          <p:nvPicPr>
            <p:cNvPr id="146" name="Shape 146"/>
            <p:cNvPicPr preferRelativeResize="0"/>
            <p:nvPr/>
          </p:nvPicPr>
          <p:blipFill>
            <a:blip r:embed="rId4">
              <a:alphaModFix/>
            </a:blip>
            <a:stretch>
              <a:fillRect/>
            </a:stretch>
          </p:blipFill>
          <p:spPr>
            <a:xfrm>
              <a:off x="3201249" y="2856125"/>
              <a:ext cx="1881401" cy="1994674"/>
            </a:xfrm>
            <a:prstGeom prst="rect">
              <a:avLst/>
            </a:prstGeom>
            <a:noFill/>
            <a:ln>
              <a:noFill/>
            </a:ln>
          </p:spPr>
        </p:pic>
        <p:pic>
          <p:nvPicPr>
            <p:cNvPr id="147" name="Shape 147"/>
            <p:cNvPicPr preferRelativeResize="0"/>
            <p:nvPr/>
          </p:nvPicPr>
          <p:blipFill>
            <a:blip r:embed="rId5">
              <a:alphaModFix/>
            </a:blip>
            <a:stretch>
              <a:fillRect/>
            </a:stretch>
          </p:blipFill>
          <p:spPr>
            <a:xfrm>
              <a:off x="6610825" y="3205298"/>
              <a:ext cx="2154125" cy="1296325"/>
            </a:xfrm>
            <a:prstGeom prst="rect">
              <a:avLst/>
            </a:prstGeom>
            <a:noFill/>
            <a:ln>
              <a:noFill/>
            </a:ln>
          </p:spPr>
        </p:pic>
        <p:sp>
          <p:nvSpPr>
            <p:cNvPr id="148" name="Shape 148"/>
            <p:cNvSpPr/>
            <p:nvPr/>
          </p:nvSpPr>
          <p:spPr>
            <a:xfrm>
              <a:off x="5308838" y="3672150"/>
              <a:ext cx="1075800" cy="259800"/>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345938" y="782650"/>
            <a:ext cx="8582400" cy="1130100"/>
          </a:xfrm>
          <a:prstGeom prst="rect">
            <a:avLst/>
          </a:prstGeom>
        </p:spPr>
        <p:txBody>
          <a:bodyPr anchorCtr="0" anchor="t" bIns="91425" lIns="91425" rIns="91425" wrap="square" tIns="91425">
            <a:noAutofit/>
          </a:bodyPr>
          <a:lstStyle/>
          <a:p>
            <a:pPr indent="0" lvl="0" marL="0" algn="ctr">
              <a:spcBef>
                <a:spcPts val="0"/>
              </a:spcBef>
              <a:buNone/>
            </a:pPr>
            <a:r>
              <a:rPr lang="en" sz="6000"/>
              <a:t>Questions?</a:t>
            </a:r>
          </a:p>
        </p:txBody>
      </p:sp>
      <p:pic>
        <p:nvPicPr>
          <p:cNvPr id="154" name="Shape 154"/>
          <p:cNvPicPr preferRelativeResize="0"/>
          <p:nvPr/>
        </p:nvPicPr>
        <p:blipFill rotWithShape="1">
          <a:blip r:embed="rId3">
            <a:alphaModFix/>
          </a:blip>
          <a:srcRect b="0" l="8062" r="0" t="0"/>
          <a:stretch/>
        </p:blipFill>
        <p:spPr>
          <a:xfrm>
            <a:off x="2831337" y="1793425"/>
            <a:ext cx="3611625" cy="2955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Shape 6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a:spcBef>
                <a:spcPts val="0"/>
              </a:spcBef>
              <a:buNone/>
            </a:pPr>
            <a:r>
              <a:rPr lang="en"/>
              <a:t>Water in Puerto Rico</a:t>
            </a:r>
          </a:p>
        </p:txBody>
      </p:sp>
      <p:sp>
        <p:nvSpPr>
          <p:cNvPr id="63" name="Shape 63"/>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0" lvl="0" marL="0">
              <a:spcBef>
                <a:spcPts val="0"/>
              </a:spcBef>
              <a:buNone/>
            </a:pPr>
            <a:r>
              <a:rPr lang="en"/>
              <a:t>- </a:t>
            </a:r>
            <a:r>
              <a:rPr lang="en"/>
              <a:t>PRASA &amp; non-PRASA</a:t>
            </a:r>
          </a:p>
          <a:p>
            <a:pPr indent="0" lvl="0" marL="0">
              <a:spcBef>
                <a:spcPts val="0"/>
              </a:spcBef>
              <a:buNone/>
            </a:pPr>
            <a:r>
              <a:rPr lang="en"/>
              <a:t>- Original focus: effect of Hurricane Maria</a:t>
            </a:r>
          </a:p>
          <a:p>
            <a:pPr indent="0" lvl="0" marL="0">
              <a:spcBef>
                <a:spcPts val="0"/>
              </a:spcBef>
              <a:buNone/>
            </a:pPr>
            <a:r>
              <a:rPr lang="en"/>
              <a:t>- Many systems meet EPA standards</a:t>
            </a:r>
          </a:p>
          <a:p>
            <a:pPr indent="0" lvl="0" marL="0">
              <a:spcBef>
                <a:spcPts val="0"/>
              </a:spcBef>
              <a:buNone/>
            </a:pPr>
            <a:r>
              <a:rPr lang="en"/>
              <a:t>-100,000 people on non-PRASA systems</a:t>
            </a:r>
          </a:p>
          <a:p>
            <a:pPr indent="0" lvl="0" marL="0">
              <a:spcBef>
                <a:spcPts val="0"/>
              </a:spcBef>
              <a:buNone/>
            </a:pPr>
            <a:r>
              <a:t/>
            </a:r>
            <a:endParaRPr/>
          </a:p>
          <a:p>
            <a:pPr indent="0" lvl="0" marL="0">
              <a:spcBef>
                <a:spcPts val="0"/>
              </a:spcBef>
              <a:buNone/>
            </a:pPr>
            <a:r>
              <a:t/>
            </a:r>
            <a:endParaRPr/>
          </a:p>
        </p:txBody>
      </p:sp>
      <p:pic>
        <p:nvPicPr>
          <p:cNvPr id="64" name="Shape 64"/>
          <p:cNvPicPr preferRelativeResize="0"/>
          <p:nvPr/>
        </p:nvPicPr>
        <p:blipFill>
          <a:blip r:embed="rId3">
            <a:alphaModFix/>
          </a:blip>
          <a:stretch>
            <a:fillRect/>
          </a:stretch>
        </p:blipFill>
        <p:spPr>
          <a:xfrm>
            <a:off x="4618063" y="1647825"/>
            <a:ext cx="2466975" cy="1847850"/>
          </a:xfrm>
          <a:prstGeom prst="rect">
            <a:avLst/>
          </a:prstGeom>
          <a:noFill/>
          <a:ln>
            <a:noFill/>
          </a:ln>
        </p:spPr>
      </p:pic>
      <p:pic>
        <p:nvPicPr>
          <p:cNvPr id="65" name="Shape 65"/>
          <p:cNvPicPr preferRelativeResize="0"/>
          <p:nvPr/>
        </p:nvPicPr>
        <p:blipFill>
          <a:blip r:embed="rId4">
            <a:alphaModFix/>
          </a:blip>
          <a:stretch>
            <a:fillRect/>
          </a:stretch>
        </p:blipFill>
        <p:spPr>
          <a:xfrm>
            <a:off x="6268988" y="445025"/>
            <a:ext cx="2466975" cy="1847850"/>
          </a:xfrm>
          <a:prstGeom prst="rect">
            <a:avLst/>
          </a:prstGeom>
          <a:noFill/>
          <a:ln>
            <a:noFill/>
          </a:ln>
        </p:spPr>
      </p:pic>
      <p:pic>
        <p:nvPicPr>
          <p:cNvPr id="66" name="Shape 66"/>
          <p:cNvPicPr preferRelativeResize="0"/>
          <p:nvPr/>
        </p:nvPicPr>
        <p:blipFill>
          <a:blip r:embed="rId5">
            <a:alphaModFix/>
          </a:blip>
          <a:stretch>
            <a:fillRect/>
          </a:stretch>
        </p:blipFill>
        <p:spPr>
          <a:xfrm>
            <a:off x="5518088" y="3645963"/>
            <a:ext cx="3514725" cy="1304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Shape 71"/>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a:spcBef>
                <a:spcPts val="0"/>
              </a:spcBef>
              <a:buNone/>
            </a:pPr>
            <a:r>
              <a:rPr lang="en"/>
              <a:t>Our Search Process</a:t>
            </a:r>
          </a:p>
        </p:txBody>
      </p:sp>
      <p:sp>
        <p:nvSpPr>
          <p:cNvPr id="72" name="Shape 72"/>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0" lvl="0" marL="0">
              <a:spcBef>
                <a:spcPts val="0"/>
              </a:spcBef>
              <a:buNone/>
            </a:pPr>
            <a:r>
              <a:rPr lang="en"/>
              <a:t>- </a:t>
            </a:r>
            <a:r>
              <a:rPr lang="en"/>
              <a:t>Surface water systems</a:t>
            </a:r>
          </a:p>
          <a:p>
            <a:pPr indent="0" lvl="0" marL="0">
              <a:spcBef>
                <a:spcPts val="0"/>
              </a:spcBef>
              <a:buNone/>
            </a:pPr>
            <a:r>
              <a:rPr lang="en"/>
              <a:t>- Population served less than 3000</a:t>
            </a:r>
          </a:p>
          <a:p>
            <a:pPr indent="0" lvl="0" marL="0">
              <a:spcBef>
                <a:spcPts val="0"/>
              </a:spcBef>
              <a:buNone/>
            </a:pPr>
            <a:r>
              <a:rPr lang="en"/>
              <a:t>- Community water systems</a:t>
            </a:r>
          </a:p>
          <a:p>
            <a:pPr indent="0" lvl="0" marL="0">
              <a:spcBef>
                <a:spcPts val="0"/>
              </a:spcBef>
              <a:buNone/>
            </a:pPr>
            <a:r>
              <a:rPr lang="en"/>
              <a:t>- Combine the CCR data with EPA Water Systems Violation reports</a:t>
            </a:r>
          </a:p>
          <a:p>
            <a:pPr indent="0" lvl="0" marL="0">
              <a:spcBef>
                <a:spcPts val="0"/>
              </a:spcBef>
              <a:buNone/>
            </a:pPr>
            <a:r>
              <a:rPr lang="en"/>
              <a:t>- Violations only in the past 5 years</a:t>
            </a:r>
          </a:p>
          <a:p>
            <a:pPr indent="0" lvl="0" marL="0">
              <a:spcBef>
                <a:spcPts val="0"/>
              </a:spcBef>
              <a:buNone/>
            </a:pPr>
            <a:r>
              <a:t/>
            </a:r>
            <a:endParaRPr/>
          </a:p>
        </p:txBody>
      </p:sp>
      <p:pic>
        <p:nvPicPr>
          <p:cNvPr id="73" name="Shape 73"/>
          <p:cNvPicPr preferRelativeResize="0"/>
          <p:nvPr/>
        </p:nvPicPr>
        <p:blipFill>
          <a:blip r:embed="rId3">
            <a:alphaModFix/>
          </a:blip>
          <a:stretch>
            <a:fillRect/>
          </a:stretch>
        </p:blipFill>
        <p:spPr>
          <a:xfrm>
            <a:off x="5230050" y="565202"/>
            <a:ext cx="3258650" cy="1831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Shape 78"/>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a:spcBef>
                <a:spcPts val="0"/>
              </a:spcBef>
              <a:buNone/>
            </a:pPr>
            <a:r>
              <a:rPr lang="en"/>
              <a:t>EPA Rules</a:t>
            </a:r>
          </a:p>
        </p:txBody>
      </p:sp>
      <p:sp>
        <p:nvSpPr>
          <p:cNvPr id="79" name="Shape 79"/>
          <p:cNvSpPr txBox="1"/>
          <p:nvPr>
            <p:ph idx="1" type="body"/>
          </p:nvPr>
        </p:nvSpPr>
        <p:spPr>
          <a:xfrm>
            <a:off x="311700" y="1312425"/>
            <a:ext cx="8520600" cy="3406800"/>
          </a:xfrm>
          <a:prstGeom prst="rect">
            <a:avLst/>
          </a:prstGeom>
        </p:spPr>
        <p:txBody>
          <a:bodyPr anchorCtr="0" anchor="t" bIns="91425" lIns="91425" rIns="91425" wrap="square" tIns="91425">
            <a:noAutofit/>
          </a:bodyPr>
          <a:lstStyle/>
          <a:p>
            <a:pPr indent="0" lvl="0" marL="0">
              <a:spcBef>
                <a:spcPts val="0"/>
              </a:spcBef>
              <a:buNone/>
            </a:pPr>
            <a:r>
              <a:rPr lang="en"/>
              <a:t>- </a:t>
            </a:r>
            <a:r>
              <a:rPr lang="en"/>
              <a:t>Total Coliform</a:t>
            </a:r>
          </a:p>
          <a:p>
            <a:pPr indent="0" lvl="0" marL="0">
              <a:spcBef>
                <a:spcPts val="0"/>
              </a:spcBef>
              <a:buNone/>
            </a:pPr>
            <a:r>
              <a:rPr lang="en"/>
              <a:t>- Surface Water Treatment</a:t>
            </a:r>
          </a:p>
          <a:p>
            <a:pPr indent="0" lvl="0" marL="0">
              <a:spcBef>
                <a:spcPts val="0"/>
              </a:spcBef>
              <a:buNone/>
            </a:pPr>
            <a:r>
              <a:rPr lang="en"/>
              <a:t>- Lead and Copper</a:t>
            </a:r>
          </a:p>
        </p:txBody>
      </p:sp>
      <p:pic>
        <p:nvPicPr>
          <p:cNvPr id="80" name="Shape 80"/>
          <p:cNvPicPr preferRelativeResize="0"/>
          <p:nvPr/>
        </p:nvPicPr>
        <p:blipFill>
          <a:blip r:embed="rId3">
            <a:alphaModFix/>
          </a:blip>
          <a:stretch>
            <a:fillRect/>
          </a:stretch>
        </p:blipFill>
        <p:spPr>
          <a:xfrm>
            <a:off x="4188100" y="445025"/>
            <a:ext cx="4234225" cy="4191873"/>
          </a:xfrm>
          <a:prstGeom prst="rect">
            <a:avLst/>
          </a:prstGeom>
          <a:noFill/>
          <a:ln>
            <a:noFill/>
          </a:ln>
        </p:spPr>
      </p:pic>
      <p:pic>
        <p:nvPicPr>
          <p:cNvPr id="81" name="Shape 81"/>
          <p:cNvPicPr preferRelativeResize="0"/>
          <p:nvPr/>
        </p:nvPicPr>
        <p:blipFill>
          <a:blip r:embed="rId4">
            <a:alphaModFix/>
          </a:blip>
          <a:stretch>
            <a:fillRect/>
          </a:stretch>
        </p:blipFill>
        <p:spPr>
          <a:xfrm>
            <a:off x="431875" y="2813425"/>
            <a:ext cx="2541068" cy="1905801"/>
          </a:xfrm>
          <a:prstGeom prst="rect">
            <a:avLst/>
          </a:prstGeom>
          <a:noFill/>
          <a:ln>
            <a:noFill/>
          </a:ln>
        </p:spPr>
      </p:pic>
      <p:sp>
        <p:nvSpPr>
          <p:cNvPr id="82" name="Shape 82"/>
          <p:cNvSpPr txBox="1"/>
          <p:nvPr/>
        </p:nvSpPr>
        <p:spPr>
          <a:xfrm>
            <a:off x="69213" y="4719225"/>
            <a:ext cx="3266400" cy="4629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 sz="800"/>
              <a:t>https://www.cleanwateraction.org/sites/default/files/images/features/Corroded%20Pipe%20with%20lead%20service%20fittings_1000x750_credit_Mike%20Thomas_Creative%20Commons.jpg</a:t>
            </a:r>
          </a:p>
        </p:txBody>
      </p:sp>
      <p:sp>
        <p:nvSpPr>
          <p:cNvPr id="83" name="Shape 83"/>
          <p:cNvSpPr txBox="1"/>
          <p:nvPr/>
        </p:nvSpPr>
        <p:spPr>
          <a:xfrm>
            <a:off x="4805225" y="4636900"/>
            <a:ext cx="3179100" cy="331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 sz="800"/>
              <a:t>http://enrepinc.com/wp-content/uploads/2017/03/EPA-Logo.png</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Shape 88"/>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a:spcBef>
                <a:spcPts val="0"/>
              </a:spcBef>
              <a:buNone/>
            </a:pPr>
            <a:r>
              <a:rPr lang="en"/>
              <a:t>Some trends we noticed</a:t>
            </a:r>
          </a:p>
        </p:txBody>
      </p:sp>
      <p:sp>
        <p:nvSpPr>
          <p:cNvPr id="89" name="Shape 89"/>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0" lvl="0" marL="0">
              <a:spcBef>
                <a:spcPts val="0"/>
              </a:spcBef>
              <a:buNone/>
            </a:pPr>
            <a:r>
              <a:rPr lang="en"/>
              <a:t>- </a:t>
            </a:r>
            <a:r>
              <a:rPr lang="en"/>
              <a:t>Many small plants failed TC Rule every time they were tested</a:t>
            </a:r>
          </a:p>
          <a:p>
            <a:pPr indent="0" lvl="0" marL="0">
              <a:spcBef>
                <a:spcPts val="0"/>
              </a:spcBef>
              <a:buNone/>
            </a:pPr>
            <a:r>
              <a:rPr lang="en"/>
              <a:t>- Smaller plants failed to meet standards more often in general</a:t>
            </a:r>
          </a:p>
        </p:txBody>
      </p:sp>
      <p:pic>
        <p:nvPicPr>
          <p:cNvPr id="90" name="Shape 90"/>
          <p:cNvPicPr preferRelativeResize="0"/>
          <p:nvPr/>
        </p:nvPicPr>
        <p:blipFill>
          <a:blip r:embed="rId3">
            <a:alphaModFix/>
          </a:blip>
          <a:stretch>
            <a:fillRect/>
          </a:stretch>
        </p:blipFill>
        <p:spPr>
          <a:xfrm>
            <a:off x="6886850" y="699625"/>
            <a:ext cx="1772350" cy="1243300"/>
          </a:xfrm>
          <a:prstGeom prst="rect">
            <a:avLst/>
          </a:prstGeom>
          <a:noFill/>
          <a:ln>
            <a:noFill/>
          </a:ln>
        </p:spPr>
      </p:pic>
      <p:pic>
        <p:nvPicPr>
          <p:cNvPr id="91" name="Shape 91"/>
          <p:cNvPicPr preferRelativeResize="0"/>
          <p:nvPr/>
        </p:nvPicPr>
        <p:blipFill>
          <a:blip r:embed="rId4">
            <a:alphaModFix/>
          </a:blip>
          <a:stretch>
            <a:fillRect/>
          </a:stretch>
        </p:blipFill>
        <p:spPr>
          <a:xfrm>
            <a:off x="584237" y="2762775"/>
            <a:ext cx="8177912" cy="1243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Shape 9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69850" lvl="0" marL="0">
              <a:spcBef>
                <a:spcPts val="0"/>
              </a:spcBef>
              <a:buClr>
                <a:schemeClr val="dk1"/>
              </a:buClr>
              <a:buSzPts val="1100"/>
              <a:buFont typeface="Arial"/>
              <a:buNone/>
            </a:pPr>
            <a:r>
              <a:rPr lang="en"/>
              <a:t>We wanted to visualize this data and make it more user friendly</a:t>
            </a:r>
          </a:p>
          <a:p>
            <a:pPr indent="0" lvl="0" marL="0">
              <a:spcBef>
                <a:spcPts val="0"/>
              </a:spcBef>
              <a:buNone/>
            </a:pPr>
            <a:r>
              <a:t/>
            </a:r>
            <a:endParaRPr/>
          </a:p>
        </p:txBody>
      </p:sp>
      <p:pic>
        <p:nvPicPr>
          <p:cNvPr id="97" name="Shape 97"/>
          <p:cNvPicPr preferRelativeResize="0"/>
          <p:nvPr/>
        </p:nvPicPr>
        <p:blipFill>
          <a:blip r:embed="rId3">
            <a:alphaModFix/>
          </a:blip>
          <a:stretch>
            <a:fillRect/>
          </a:stretch>
        </p:blipFill>
        <p:spPr>
          <a:xfrm>
            <a:off x="995363" y="1470475"/>
            <a:ext cx="7153275" cy="3200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Shape 102"/>
          <p:cNvSpPr txBox="1"/>
          <p:nvPr>
            <p:ph type="title"/>
          </p:nvPr>
        </p:nvSpPr>
        <p:spPr>
          <a:xfrm>
            <a:off x="311700" y="445025"/>
            <a:ext cx="8520600" cy="1035600"/>
          </a:xfrm>
          <a:prstGeom prst="rect">
            <a:avLst/>
          </a:prstGeom>
        </p:spPr>
        <p:txBody>
          <a:bodyPr anchorCtr="0" anchor="t" bIns="91425" lIns="91425" rIns="91425" wrap="square" tIns="91425">
            <a:noAutofit/>
          </a:bodyPr>
          <a:lstStyle/>
          <a:p>
            <a:pPr indent="0" lvl="0" marL="0" rtl="0">
              <a:spcBef>
                <a:spcPts val="0"/>
              </a:spcBef>
              <a:buNone/>
            </a:pPr>
            <a:r>
              <a:rPr lang="en"/>
              <a:t>AguaClara is open-source, ArcGIS online is a publicly available tool</a:t>
            </a:r>
          </a:p>
          <a:p>
            <a:pPr indent="0" lvl="0" marL="0" rtl="0">
              <a:spcBef>
                <a:spcPts val="0"/>
              </a:spcBef>
              <a:buNone/>
            </a:pPr>
            <a:r>
              <a:t/>
            </a:r>
            <a:endParaRPr/>
          </a:p>
        </p:txBody>
      </p:sp>
      <p:pic>
        <p:nvPicPr>
          <p:cNvPr id="103" name="Shape 103"/>
          <p:cNvPicPr preferRelativeResize="0"/>
          <p:nvPr/>
        </p:nvPicPr>
        <p:blipFill>
          <a:blip r:embed="rId3">
            <a:alphaModFix/>
          </a:blip>
          <a:stretch>
            <a:fillRect/>
          </a:stretch>
        </p:blipFill>
        <p:spPr>
          <a:xfrm>
            <a:off x="1548675" y="1480600"/>
            <a:ext cx="6222899" cy="3313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Shape 108"/>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rtl="0">
              <a:spcBef>
                <a:spcPts val="0"/>
              </a:spcBef>
              <a:buNone/>
            </a:pPr>
            <a:r>
              <a:rPr lang="en"/>
              <a:t>Map helps with the “Where do we start?” dilemma</a:t>
            </a:r>
          </a:p>
        </p:txBody>
      </p:sp>
      <p:pic>
        <p:nvPicPr>
          <p:cNvPr id="109" name="Shape 109"/>
          <p:cNvPicPr preferRelativeResize="0"/>
          <p:nvPr/>
        </p:nvPicPr>
        <p:blipFill>
          <a:blip r:embed="rId3">
            <a:alphaModFix/>
          </a:blip>
          <a:stretch>
            <a:fillRect/>
          </a:stretch>
        </p:blipFill>
        <p:spPr>
          <a:xfrm>
            <a:off x="227475" y="1580725"/>
            <a:ext cx="4099724" cy="3053800"/>
          </a:xfrm>
          <a:prstGeom prst="rect">
            <a:avLst/>
          </a:prstGeom>
          <a:noFill/>
          <a:ln>
            <a:noFill/>
          </a:ln>
        </p:spPr>
      </p:pic>
      <p:pic>
        <p:nvPicPr>
          <p:cNvPr id="110" name="Shape 110"/>
          <p:cNvPicPr preferRelativeResize="0"/>
          <p:nvPr/>
        </p:nvPicPr>
        <p:blipFill>
          <a:blip r:embed="rId4">
            <a:alphaModFix/>
          </a:blip>
          <a:stretch>
            <a:fillRect/>
          </a:stretch>
        </p:blipFill>
        <p:spPr>
          <a:xfrm>
            <a:off x="4479599" y="1170125"/>
            <a:ext cx="4476750" cy="3648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rtl="0">
              <a:spcBef>
                <a:spcPts val="0"/>
              </a:spcBef>
              <a:buNone/>
            </a:pPr>
            <a:r>
              <a:rPr lang="en"/>
              <a:t>What this can mean in the future</a:t>
            </a:r>
          </a:p>
        </p:txBody>
      </p:sp>
      <p:sp>
        <p:nvSpPr>
          <p:cNvPr id="116" name="Shape 116"/>
          <p:cNvSpPr txBox="1"/>
          <p:nvPr>
            <p:ph idx="1" type="body"/>
          </p:nvPr>
        </p:nvSpPr>
        <p:spPr>
          <a:xfrm>
            <a:off x="311700" y="1103025"/>
            <a:ext cx="8520600" cy="3416400"/>
          </a:xfrm>
          <a:prstGeom prst="rect">
            <a:avLst/>
          </a:prstGeom>
        </p:spPr>
        <p:txBody>
          <a:bodyPr anchorCtr="0" anchor="t" bIns="91425" lIns="91425" rIns="91425" wrap="square" tIns="91425">
            <a:noAutofit/>
          </a:bodyPr>
          <a:lstStyle/>
          <a:p>
            <a:pPr indent="0" lvl="0" marL="0" rtl="0">
              <a:spcBef>
                <a:spcPts val="0"/>
              </a:spcBef>
              <a:buNone/>
            </a:pPr>
            <a:r>
              <a:rPr lang="en"/>
              <a:t>Top 2 Plants Chosen based on Violations of the Total Coliform Rule</a:t>
            </a:r>
          </a:p>
          <a:p>
            <a:pPr indent="-342900" lvl="0" marL="457200" rtl="0">
              <a:spcBef>
                <a:spcPts val="0"/>
              </a:spcBef>
              <a:spcAft>
                <a:spcPts val="0"/>
              </a:spcAft>
              <a:buSzPts val="1800"/>
              <a:buAutoNum type="arabicPeriod"/>
            </a:pPr>
            <a:r>
              <a:rPr lang="en"/>
              <a:t>Periche (population served: 1,100)</a:t>
            </a:r>
          </a:p>
          <a:p>
            <a:pPr indent="-342900" lvl="0" marL="457200" rtl="0">
              <a:spcBef>
                <a:spcPts val="0"/>
              </a:spcBef>
              <a:buSzPts val="1800"/>
              <a:buAutoNum type="arabicPeriod"/>
            </a:pPr>
            <a:r>
              <a:rPr lang="en"/>
              <a:t>Corea Metralla (population served: 1,000)</a:t>
            </a:r>
          </a:p>
          <a:p>
            <a:pPr indent="0" lvl="0" marL="0" rtl="0">
              <a:spcBef>
                <a:spcPts val="0"/>
              </a:spcBef>
              <a:buNone/>
            </a:pPr>
            <a:r>
              <a:rPr lang="en"/>
              <a:t>Top 2 Plants Chosen based on Violations of Surface Water Treatment Rule</a:t>
            </a:r>
          </a:p>
          <a:p>
            <a:pPr indent="-342900" lvl="0" marL="457200" rtl="0">
              <a:spcBef>
                <a:spcPts val="0"/>
              </a:spcBef>
              <a:spcAft>
                <a:spcPts val="0"/>
              </a:spcAft>
              <a:buSzPts val="1800"/>
              <a:buAutoNum type="arabicPeriod"/>
            </a:pPr>
            <a:r>
              <a:rPr lang="en"/>
              <a:t>Yahuecas (population served: 2,840)</a:t>
            </a:r>
          </a:p>
          <a:p>
            <a:pPr indent="-342900" lvl="0" marL="457200" rtl="0">
              <a:spcBef>
                <a:spcPts val="0"/>
              </a:spcBef>
              <a:buSzPts val="1800"/>
              <a:buAutoNum type="arabicPeriod"/>
            </a:pPr>
            <a:r>
              <a:rPr lang="en"/>
              <a:t>Guilarte (population served: 2,090)</a:t>
            </a:r>
          </a:p>
          <a:p>
            <a:pPr indent="0" lvl="0" marL="0" rtl="0">
              <a:spcBef>
                <a:spcPts val="0"/>
              </a:spcBef>
              <a:buNone/>
            </a:pPr>
            <a:r>
              <a:t/>
            </a:r>
            <a:endParaRPr/>
          </a:p>
        </p:txBody>
      </p:sp>
      <p:pic>
        <p:nvPicPr>
          <p:cNvPr id="117" name="Shape 117"/>
          <p:cNvPicPr preferRelativeResize="0"/>
          <p:nvPr/>
        </p:nvPicPr>
        <p:blipFill rotWithShape="1">
          <a:blip r:embed="rId3">
            <a:alphaModFix/>
          </a:blip>
          <a:srcRect b="4897" l="0" r="0" t="7498"/>
          <a:stretch/>
        </p:blipFill>
        <p:spPr>
          <a:xfrm>
            <a:off x="7410900" y="369450"/>
            <a:ext cx="1540774" cy="1800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